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54"/>
    <p:restoredTop sz="96208"/>
  </p:normalViewPr>
  <p:slideViewPr>
    <p:cSldViewPr snapToGrid="0" snapToObjects="1">
      <p:cViewPr varScale="1">
        <p:scale>
          <a:sx n="73" d="100"/>
          <a:sy n="73" d="100"/>
        </p:scale>
        <p:origin x="19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10" Type="http://schemas.openxmlformats.org/officeDocument/2006/relationships/image" Target="../media/image1.png"/><Relationship Id="rId4" Type="http://schemas.openxmlformats.org/officeDocument/2006/relationships/image" Target="../media/image5.tiff"/><Relationship Id="rId9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AEE2-9103-D344-9E80-8AA0E05A2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820670" cy="3002662"/>
          </a:xfrm>
        </p:spPr>
        <p:txBody>
          <a:bodyPr>
            <a:normAutofit/>
          </a:bodyPr>
          <a:lstStyle/>
          <a:p>
            <a:pPr algn="just"/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COVID-19</a:t>
            </a:r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Operational &amp; Delivery Plan: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373" y="4263992"/>
            <a:ext cx="4113795" cy="1325857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C00000"/>
                </a:solidFill>
              </a:rPr>
              <a:t>COMMUNITY HUBS</a:t>
            </a:r>
          </a:p>
          <a:p>
            <a:pPr algn="l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90C7ECD-179E-2548-9FF4-6BBF7AAF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7957B-0C6B-E549-BCFA-880EF6F89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5DE3B4D-A25E-FA47-AAF5-3C91F532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07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4" y="688118"/>
            <a:ext cx="9309739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>
                <a:solidFill>
                  <a:srgbClr val="C00000"/>
                </a:solidFill>
              </a:rPr>
              <a:t>PRE-OPENING: SIGNAGE SAMPLES</a:t>
            </a:r>
            <a:endParaRPr lang="en-GB" sz="4000">
              <a:solidFill>
                <a:srgbClr val="C00000"/>
              </a:solidFill>
            </a:endParaRPr>
          </a:p>
          <a:p>
            <a:pPr algn="l"/>
            <a:r>
              <a:rPr lang="en-GB" b="1"/>
              <a:t>Venue Operations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AE001-9A2F-0A4C-AD8B-0004B2A3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71807" y="3440958"/>
            <a:ext cx="4495800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301E4-5AA2-6D47-8130-97A6C072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44" y="1769141"/>
            <a:ext cx="2438400" cy="450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1B704-634D-F941-9192-62F7595F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814" y="1391605"/>
            <a:ext cx="1830293" cy="136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B117C-A6C1-0D4E-90F0-0595584D6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39" y="3934194"/>
            <a:ext cx="3752213" cy="2596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87F5D-F39B-CC45-8B97-EC1AD52BB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889" y="4764973"/>
            <a:ext cx="1780218" cy="1578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7FD446-FA60-9041-8BA6-7D6FC0F1A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575" y="2963831"/>
            <a:ext cx="1846846" cy="1578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49B928-48DE-2446-9B3C-EB00D14A2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733" y="1351046"/>
            <a:ext cx="1870921" cy="2386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BFFB65-D9BA-3B46-B535-7F2D67D6F4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28581BF0-6A7D-334B-8A27-A8D4553B7A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62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4" y="688118"/>
            <a:ext cx="9309739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PRE-OPENING: SIGNAGE SAMPLES</a:t>
            </a:r>
            <a:endParaRPr lang="en-GB" sz="4000" dirty="0">
              <a:solidFill>
                <a:srgbClr val="C00000"/>
              </a:solidFill>
            </a:endParaRPr>
          </a:p>
          <a:p>
            <a:pPr algn="l"/>
            <a:r>
              <a:rPr lang="en-GB" b="1" dirty="0"/>
              <a:t>Venue Operations</a:t>
            </a:r>
            <a:endParaRPr lang="en-GB" dirty="0"/>
          </a:p>
        </p:txBody>
      </p:sp>
      <p:pic>
        <p:nvPicPr>
          <p:cNvPr id="11" name="Picture 10" descr="A picture containing indoor, building, clock, sitting&#10;&#10;Description automatically generated">
            <a:extLst>
              <a:ext uri="{FF2B5EF4-FFF2-40B4-BE49-F238E27FC236}">
                <a16:creationId xmlns:a16="http://schemas.microsoft.com/office/drawing/2014/main" id="{76A05565-B77D-7044-AFC2-C941EA30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4" y="2028179"/>
            <a:ext cx="3106277" cy="4141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display in a room&#10;&#10;Description automatically generated">
            <a:extLst>
              <a:ext uri="{FF2B5EF4-FFF2-40B4-BE49-F238E27FC236}">
                <a16:creationId xmlns:a16="http://schemas.microsoft.com/office/drawing/2014/main" id="{2D1EA67C-44C5-F944-BA16-1D355F15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03" y="2004556"/>
            <a:ext cx="3123994" cy="416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building, table, sitting, red&#10;&#10;Description automatically generated">
            <a:extLst>
              <a:ext uri="{FF2B5EF4-FFF2-40B4-BE49-F238E27FC236}">
                <a16:creationId xmlns:a16="http://schemas.microsoft.com/office/drawing/2014/main" id="{BE403151-6E2F-AB4C-BCDA-AF37D89C0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882" y="2004557"/>
            <a:ext cx="3123994" cy="416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13DCED-9FF4-974E-9526-A1358C05D0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89794C08-1333-124F-ADCC-5ACAA4CA4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40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4" y="688118"/>
            <a:ext cx="9309739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>
                <a:solidFill>
                  <a:srgbClr val="C00000"/>
                </a:solidFill>
              </a:rPr>
              <a:t>PRE-OPENING: SIGNAGE SAMPLES</a:t>
            </a:r>
            <a:endParaRPr lang="en-GB" sz="4000">
              <a:solidFill>
                <a:srgbClr val="C00000"/>
              </a:solidFill>
            </a:endParaRPr>
          </a:p>
          <a:p>
            <a:pPr algn="l"/>
            <a:r>
              <a:rPr lang="en-GB" b="1"/>
              <a:t>Venue Operations</a:t>
            </a:r>
            <a:endParaRPr lang="en-GB" dirty="0"/>
          </a:p>
        </p:txBody>
      </p:sp>
      <p:pic>
        <p:nvPicPr>
          <p:cNvPr id="5" name="Picture 4" descr="A picture containing indoor, computer, sitting, laptop&#10;&#10;Description automatically generated">
            <a:extLst>
              <a:ext uri="{FF2B5EF4-FFF2-40B4-BE49-F238E27FC236}">
                <a16:creationId xmlns:a16="http://schemas.microsoft.com/office/drawing/2014/main" id="{ADD589C7-3F2F-204A-A18C-49723A67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69" y="2235641"/>
            <a:ext cx="4892431" cy="3669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road, small, young, man&#10;&#10;Description automatically generated">
            <a:extLst>
              <a:ext uri="{FF2B5EF4-FFF2-40B4-BE49-F238E27FC236}">
                <a16:creationId xmlns:a16="http://schemas.microsoft.com/office/drawing/2014/main" id="{FC05E4F0-37A5-0A46-AA36-4F0E1EFE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708" y="2203937"/>
            <a:ext cx="2747597" cy="3663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B68A7-EB15-D94B-A06A-405FDD220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996BE1CE-D34E-5440-AC42-8AC3651DC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79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5" y="688118"/>
            <a:ext cx="9356632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PRE-OPENING: HEALTH &amp; SAFTEY</a:t>
            </a:r>
            <a:r>
              <a:rPr lang="en-GB" sz="4300" b="1" dirty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en-GB" b="1" dirty="0"/>
              <a:t>Venue Operations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030015" y="1669237"/>
            <a:ext cx="8671034" cy="460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Adapt venues in NOP’s/EAPs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Prepare staff individual PPE packs (Face masks, gloves &amp; Personal Hand Sanitisers (100ml)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Install FOH Perspex Shield Guards (For one POS only)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Remove any additional front of house/office chairs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De-clutter (Reception areas, offices, staff rooms)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Remove all shared cutlery crockery from staff areas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Facilitate the delivery of COVID-19 staff training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Share staff rotas/shift patterns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55B66-F0F0-B646-A683-0E1355BD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FC2D72E-A10C-EF49-B9EF-D1D6FF51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26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4" y="688118"/>
            <a:ext cx="9309739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ACTIVITY DELIVERY</a:t>
            </a:r>
            <a:endParaRPr lang="en-GB" sz="4000" dirty="0">
              <a:solidFill>
                <a:srgbClr val="C00000"/>
              </a:solidFill>
            </a:endParaRPr>
          </a:p>
          <a:p>
            <a:pPr algn="l"/>
            <a:r>
              <a:rPr lang="en-GB" b="1" dirty="0"/>
              <a:t>Sports development Team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030014" y="2013975"/>
            <a:ext cx="8933849" cy="419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Be familiar with the venues in or NOP’s/EAPs (Carry out fire evacuation drill)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Develop a detailed program activity plan/timetable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Activity/lesson plans should be devised to deliver in an outdoor environment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Ensure all users adhere to and understand the social distance customer journey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Identify required sports equipment, </a:t>
            </a:r>
            <a:r>
              <a:rPr lang="en-GB" dirty="0" err="1"/>
              <a:t>ie</a:t>
            </a:r>
            <a:r>
              <a:rPr lang="en-GB" dirty="0"/>
              <a:t>;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/>
              <a:t>Street soccer portable football pitch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/>
              <a:t>Smoothie Bike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err="1"/>
              <a:t>Balanceability</a:t>
            </a:r>
            <a:r>
              <a:rPr lang="en-GB" dirty="0"/>
              <a:t> bikes/helmets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Ensure robust equipment disinfectant regimes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Be aware of any socially distancing congestion points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Manage/stagger lunch and toilet breaks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6BD19-F4E0-4247-ADC1-C7AAE427F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E678903-FD9D-4C45-880B-45B4D7161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9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771" y="688118"/>
            <a:ext cx="7868413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VENUES &amp; OPERATING HOURS</a:t>
            </a:r>
            <a:endParaRPr lang="en-GB" sz="4000" dirty="0">
              <a:solidFill>
                <a:srgbClr val="C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4AA376-6997-804F-BA5F-338D1C0FA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7535"/>
              </p:ext>
            </p:extLst>
          </p:nvPr>
        </p:nvGraphicFramePr>
        <p:xfrm>
          <a:off x="2450810" y="1817240"/>
          <a:ext cx="6395065" cy="411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5055">
                  <a:extLst>
                    <a:ext uri="{9D8B030D-6E8A-4147-A177-3AD203B41FA5}">
                      <a16:colId xmlns:a16="http://schemas.microsoft.com/office/drawing/2014/main" val="2141737825"/>
                    </a:ext>
                  </a:extLst>
                </a:gridCol>
                <a:gridCol w="2211058">
                  <a:extLst>
                    <a:ext uri="{9D8B030D-6E8A-4147-A177-3AD203B41FA5}">
                      <a16:colId xmlns:a16="http://schemas.microsoft.com/office/drawing/2014/main" val="3774063083"/>
                    </a:ext>
                  </a:extLst>
                </a:gridCol>
                <a:gridCol w="1548952">
                  <a:extLst>
                    <a:ext uri="{9D8B030D-6E8A-4147-A177-3AD203B41FA5}">
                      <a16:colId xmlns:a16="http://schemas.microsoft.com/office/drawing/2014/main" val="2901946139"/>
                    </a:ext>
                  </a:extLst>
                </a:gridCol>
              </a:tblGrid>
              <a:tr h="474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VENUE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MONDAY to FRIDAY</a:t>
                      </a:r>
                      <a:endParaRPr lang="en-GB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SAT &amp; SUN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1740394734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>
                          <a:solidFill>
                            <a:srgbClr val="C00000"/>
                          </a:solidFill>
                          <a:effectLst/>
                        </a:rPr>
                        <a:t>Broadwood Stadium</a:t>
                      </a:r>
                      <a:endParaRPr lang="en-GB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closed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51373249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C00000"/>
                          </a:solidFill>
                          <a:effectLst/>
                        </a:rPr>
                        <a:t>Airdrie Sports Centre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10:00 – 15:00</a:t>
                      </a: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3665238278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>
                          <a:solidFill>
                            <a:srgbClr val="C00000"/>
                          </a:solidFill>
                          <a:effectLst/>
                        </a:rPr>
                        <a:t>Sir Mat Busby</a:t>
                      </a:r>
                      <a:endParaRPr lang="en-GB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closed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493161655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>
                          <a:solidFill>
                            <a:srgbClr val="C00000"/>
                          </a:solidFill>
                          <a:effectLst/>
                        </a:rPr>
                        <a:t>Ravenscraig Sports Facility</a:t>
                      </a:r>
                      <a:endParaRPr lang="en-GB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closed 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2089193467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>
                          <a:solidFill>
                            <a:srgbClr val="C00000"/>
                          </a:solidFill>
                          <a:effectLst/>
                        </a:rPr>
                        <a:t>Wishaw Sports Facility</a:t>
                      </a:r>
                      <a:endParaRPr lang="en-GB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closed</a:t>
                      </a: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2626162298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>
                          <a:solidFill>
                            <a:srgbClr val="C00000"/>
                          </a:solidFill>
                          <a:effectLst/>
                        </a:rPr>
                        <a:t>Shotts Sports Centre</a:t>
                      </a:r>
                      <a:endParaRPr lang="en-GB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closed</a:t>
                      </a: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367539272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>
                          <a:solidFill>
                            <a:srgbClr val="C00000"/>
                          </a:solidFill>
                          <a:effectLst/>
                        </a:rPr>
                        <a:t>Ian Nicholson Centre</a:t>
                      </a:r>
                      <a:endParaRPr lang="en-GB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closed</a:t>
                      </a: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3086735746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St Andrews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closed</a:t>
                      </a: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2994690189"/>
                  </a:ext>
                </a:extLst>
              </a:tr>
              <a:tr h="404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Garrowvale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09:00 – 17:00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57" marR="689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closed</a:t>
                      </a:r>
                    </a:p>
                  </a:txBody>
                  <a:tcPr marL="68957" marR="68957" marT="0" marB="0" anchor="ctr"/>
                </a:tc>
                <a:extLst>
                  <a:ext uri="{0D108BD9-81ED-4DB2-BD59-A6C34878D82A}">
                    <a16:rowId xmlns:a16="http://schemas.microsoft.com/office/drawing/2014/main" val="393522982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21B9315-DCE9-4048-9BAE-9CD7A89B6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F4A13F4-728B-8442-BBEE-4C9938687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11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5" y="688118"/>
            <a:ext cx="4000606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ACTIVITY AREA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218334" y="2013975"/>
            <a:ext cx="917639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Halls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(Small, Medium &amp; Large)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(Medium &amp; Large)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Outdoor Activity Areas: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Pitches, Athletics Tracks, Grass Spaces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(Small studios, Meeting Rooms, Squash courts) (Require Tables &amp; Chairs)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0A24F-F98A-BA4D-A03A-C00B4E278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B0BD170-409E-1548-B3F9-C56947E9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26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5" y="688118"/>
            <a:ext cx="5863154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RESTRICTED ACCESS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218334" y="1847526"/>
            <a:ext cx="8933849" cy="501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Toilets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(one person at any one time)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Staff Rooms / Welfare facilities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(one person at any one time) (no shared utensils, food or crockery)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Offices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(social distancing applies at all times)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Equipment store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(two members of staff observing social distancing and manual handling)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Lifts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(one person at any one time)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Break out areas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(protective ‘Bubbles’)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264DE-18D6-0D41-8D1B-C2055A3A4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88F230-C072-4245-8441-961F7EBC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84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5" y="688118"/>
            <a:ext cx="5863154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CLOSED AREAS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194888" y="1664119"/>
            <a:ext cx="3748587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Changing Facilities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Gyms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Spin Studios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Cafe &amp; Vending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Drinking Fountains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All Wet Side facilities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Soft Play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Public Waiting Areas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560E2-E326-ED43-B906-C1778DE44FD0}"/>
              </a:ext>
            </a:extLst>
          </p:cNvPr>
          <p:cNvSpPr/>
          <p:nvPr/>
        </p:nvSpPr>
        <p:spPr>
          <a:xfrm>
            <a:off x="5762126" y="1649831"/>
            <a:ext cx="4622095" cy="501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Spectating Facilities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Self Service Kiosks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Turn styles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Ride on / Gamming Machines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Cash Tills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Resealable items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Fitness Matts</a:t>
            </a: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1E380-5960-954C-AC67-18A0590C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ABBEFC3-7593-EB44-B05E-28D72D41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17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5" y="688119"/>
            <a:ext cx="7363708" cy="72026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STAFFING LEVELS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173867" y="2013975"/>
            <a:ext cx="3461195" cy="334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1 x Duty Manager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1 x Supervisor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1 x Reception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1 x Cleaner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2 x Leisure Attendant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4 x Coaches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4AD7E-DD52-B94F-A5D3-B529AD310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64C1FC4-0880-4C4F-9C4E-DA351007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E546DC-8FDA-824E-AB4A-6734269E26A6}"/>
              </a:ext>
            </a:extLst>
          </p:cNvPr>
          <p:cNvSpPr/>
          <p:nvPr/>
        </p:nvSpPr>
        <p:spPr>
          <a:xfrm>
            <a:off x="4778914" y="2013974"/>
            <a:ext cx="3461195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2 x Culture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2 x CL&amp;D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2 x Active Schools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2 x Volunteers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B9937C-BFBB-0942-9F0D-A88E9407553D}"/>
              </a:ext>
            </a:extLst>
          </p:cNvPr>
          <p:cNvSpPr txBox="1">
            <a:spLocks/>
          </p:cNvSpPr>
          <p:nvPr/>
        </p:nvSpPr>
        <p:spPr>
          <a:xfrm>
            <a:off x="1510256" y="1528762"/>
            <a:ext cx="3051233" cy="720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NL Leisure</a:t>
            </a:r>
            <a:endParaRPr lang="en-GB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66108C-2632-2B4D-BF7A-76105E448347}"/>
              </a:ext>
            </a:extLst>
          </p:cNvPr>
          <p:cNvSpPr txBox="1">
            <a:spLocks/>
          </p:cNvSpPr>
          <p:nvPr/>
        </p:nvSpPr>
        <p:spPr>
          <a:xfrm>
            <a:off x="5100751" y="1528762"/>
            <a:ext cx="3051233" cy="720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CNL &amp; NLC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2765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4" y="688118"/>
            <a:ext cx="8723585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PRE-OPENING: BUILDING CHECKS</a:t>
            </a:r>
            <a:endParaRPr lang="en-GB" sz="4000" dirty="0">
              <a:solidFill>
                <a:srgbClr val="C00000"/>
              </a:solidFill>
            </a:endParaRPr>
          </a:p>
          <a:p>
            <a:pPr algn="l"/>
            <a:r>
              <a:rPr lang="en-GB" b="1" dirty="0"/>
              <a:t>Venue Operations and Maintenance Team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030015" y="2171599"/>
            <a:ext cx="8933849" cy="390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/>
              <a:t>Water hygiene and legionella treatment and checks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/>
              <a:t>Heating and air-conditioning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/>
              <a:t>Gas appliances 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/>
              <a:t>Electrical and deletion PAT testing 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/>
              <a:t>Emergency systems light fire &amp; security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/>
              <a:t>ITC equipment 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/>
              <a:t>Service contracts (Biffa, PHS, G4S)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19D45-3338-EC43-8EC9-5D70DEE37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7866618-4267-F845-B160-FC8C86B4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5" y="688118"/>
            <a:ext cx="8278108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PRE-OPENING: DEEP CLEANING</a:t>
            </a:r>
            <a:endParaRPr lang="en-GB" sz="4000" dirty="0">
              <a:solidFill>
                <a:srgbClr val="C00000"/>
              </a:solidFill>
            </a:endParaRPr>
          </a:p>
          <a:p>
            <a:pPr algn="l"/>
            <a:r>
              <a:rPr lang="en-GB" b="1" dirty="0"/>
              <a:t>Venue Operations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030015" y="2171599"/>
            <a:ext cx="8933849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Sanitise all key touch points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Ensure adequate cleaning and disinfecting stock levels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Remove all unnecessary ‘clutter’ (clear surface areas)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Remove all leaflet and leaflet holders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Increase litter bins – with lids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Toilets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Tables &amp; Chairs and other equipment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8A20F-3FAE-B143-AAFF-0041E8F13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AA3EC6C-CD08-C442-AD3D-C55CD9EB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55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942964-EDFB-A44E-BCF0-4818158C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4" y="688118"/>
            <a:ext cx="9309739" cy="132585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C00000"/>
                </a:solidFill>
              </a:rPr>
              <a:t>PRE-OPENING: CUSTOMER JOURNEY</a:t>
            </a:r>
            <a:endParaRPr lang="en-GB" sz="4000" dirty="0">
              <a:solidFill>
                <a:srgbClr val="C00000"/>
              </a:solidFill>
            </a:endParaRPr>
          </a:p>
          <a:p>
            <a:pPr algn="l"/>
            <a:r>
              <a:rPr lang="en-GB" b="1" dirty="0"/>
              <a:t>Venue Operations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19B9C-6EC1-344F-B421-FAE99F64F14D}"/>
              </a:ext>
            </a:extLst>
          </p:cNvPr>
          <p:cNvSpPr/>
          <p:nvPr/>
        </p:nvSpPr>
        <p:spPr>
          <a:xfrm>
            <a:off x="1030015" y="2171599"/>
            <a:ext cx="8933849" cy="390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Plan one-way layouts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Create external queueing systems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Install floor &amp; wall signage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Locate hand sanitising stations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Locked up &amp; secure closed areas </a:t>
            </a: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Remove/rearrange public seating areas to be socially distant. Create protective ‘bubbles’ breakout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8A7CA-303E-DA44-93F2-F6C99E3AA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8"/>
          <a:stretch/>
        </p:blipFill>
        <p:spPr>
          <a:xfrm>
            <a:off x="0" y="6269920"/>
            <a:ext cx="2774731" cy="4860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4CEDF3D-2DCB-EA43-9DDE-A1044B88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44" y="-14205"/>
            <a:ext cx="1542967" cy="154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0966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A2BB9D6617E4A8D88C05ECF050212" ma:contentTypeVersion="6" ma:contentTypeDescription="Create a new document." ma:contentTypeScope="" ma:versionID="3547ffa4ded3c37a6b0227b1e5586f27">
  <xsd:schema xmlns:xsd="http://www.w3.org/2001/XMLSchema" xmlns:xs="http://www.w3.org/2001/XMLSchema" xmlns:p="http://schemas.microsoft.com/office/2006/metadata/properties" xmlns:ns2="d64ed65e-f6a2-4e65-9d05-47adf3254cb5" xmlns:ns3="678f5108-93e2-4d08-a852-c4034b3be294" targetNamespace="http://schemas.microsoft.com/office/2006/metadata/properties" ma:root="true" ma:fieldsID="3296e2a520177374f5aec0a454825aea" ns2:_="" ns3:_="">
    <xsd:import namespace="d64ed65e-f6a2-4e65-9d05-47adf3254cb5"/>
    <xsd:import namespace="678f5108-93e2-4d08-a852-c4034b3be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ed65e-f6a2-4e65-9d05-47adf3254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f5108-93e2-4d08-a852-c4034b3be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12F497-7250-47A5-84D4-67A66690933A}"/>
</file>

<file path=customXml/itemProps2.xml><?xml version="1.0" encoding="utf-8"?>
<ds:datastoreItem xmlns:ds="http://schemas.openxmlformats.org/officeDocument/2006/customXml" ds:itemID="{5BBFAB55-765F-4F5F-8371-D699870E88B2}"/>
</file>

<file path=customXml/itemProps3.xml><?xml version="1.0" encoding="utf-8"?>
<ds:datastoreItem xmlns:ds="http://schemas.openxmlformats.org/officeDocument/2006/customXml" ds:itemID="{29C13361-7461-48CD-947B-0BABE1319912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616</Words>
  <Application>Microsoft Macintosh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Trebuchet MS</vt:lpstr>
      <vt:lpstr>Wingdings</vt:lpstr>
      <vt:lpstr>Wingdings 3</vt:lpstr>
      <vt:lpstr>Facet</vt:lpstr>
      <vt:lpstr>COVID-19 Operational &amp; Delivery Plan: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Operational &amp; Delivery Plan:</dc:title>
  <dc:creator>Graeme Morrison</dc:creator>
  <cp:lastModifiedBy>Graeme Morrison</cp:lastModifiedBy>
  <cp:revision>9</cp:revision>
  <dcterms:created xsi:type="dcterms:W3CDTF">2020-06-16T22:09:47Z</dcterms:created>
  <dcterms:modified xsi:type="dcterms:W3CDTF">2020-06-17T09:38:15Z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0x010100B7BA2BB9D6617E4A8D88C05ECF050212</vt:lpwstr>
  </property>
</Properties>
</file>